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Gill Sans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h/YAinhZ9oOI7J0i/EhpIpCNKP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GillSans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Gill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Hello everyone, welcome to our session on "Navigating Through Flutter."In this </a:t>
            </a:r>
            <a:r>
              <a:rPr lang="en-US" sz="11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r>
              <a:rPr lang="en-US" sz="11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we will cover Types of Navigation, Navigator Widget, Implementing Navigation with Navigator,  Utilizing Named routes for Navigation, Handling Navigation Arguments, Building a Tab bar for Navigation, </a:t>
            </a:r>
            <a:r>
              <a:rPr lang="en-US" sz="11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implementing</a:t>
            </a:r>
            <a:r>
              <a:rPr lang="en-US" sz="11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a Bottom Navigation bar and Advanced Navigation Techniques  </a:t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Push Replacement: Replaces the current screen with a new one 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Push and Remove Until: Replaces the current screen and removes all previous screens until a specified one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Push Named: Navigates to a specific screen defined by a route name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Push NamedAndRemoveUntil: Navigates to a specific screen and removes all previous screens until a specified one</a:t>
            </a:r>
            <a:endParaRPr/>
          </a:p>
        </p:txBody>
      </p:sp>
      <p:sp>
        <p:nvSpPr>
          <p:cNvPr id="144" name="Google Shape;14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Navigator.pop()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Pops the current route from the navigation stack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Transitions back to the previous screen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Removes the current screen from the navigation history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Create Route configurations with route names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Associate widget builders with route names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Define route parameters for passing data</a:t>
            </a:r>
            <a:endParaRPr/>
          </a:p>
        </p:txBody>
      </p:sp>
      <p:sp>
        <p:nvSpPr>
          <p:cNvPr id="185" name="Google Shape;18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Importance of Data Exchange: Emphasize the crucial role of arguments in facilitating communication and data sharing between different screens in your Flutter app.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Passing Data: Explain how to effectively pass data from the current screen to the target screen using arguments within the </a:t>
            </a: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Navigator.push()</a:t>
            </a: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method. You can mention both simple data types and complex objects/maps.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Accessing Arguments: Guide the audience on retrieving arguments in the target route's widget using the </a:t>
            </a: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modalRoute.arguments</a:t>
            </a: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property. Briefly showcase how to extract and utilize the data from the argument object/map.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Practical Examples: Consider providing a live coding example or a pre-recorded demo illustrating the process of passing and accessing arguments to make the concept more concrete.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-US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Interactive Engagement: Encourage questions from the audience to clarify any doubts they might have about using arguments in navigation.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1600">
                <a:latin typeface="Arial"/>
                <a:ea typeface="Arial"/>
                <a:cs typeface="Arial"/>
                <a:sym typeface="Arial"/>
              </a:rPr>
              <a:t>Building a Tab Bar for Navigation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Tabbed Navigation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Organizes content into distinct tabs for easy switching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Provides a clear overview of the app's structure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Enhances user navigation and content management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DefaultTabController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Manages the tab bar state and tab selection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Keeps track of the current selected tab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Updates the UI based on tab selection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TabBar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Creates the tab bar UI and defines tab labels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Displays the tabs and their corresponding icons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Handles tab selection events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TabBarView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Displays the corresponding content for each selected tab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Switches between content widgets based on tab selection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Manages the visibility of content widgets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"/>
          </a:p>
        </p:txBody>
      </p:sp>
      <p:sp>
        <p:nvSpPr>
          <p:cNvPr id="227" name="Google Shape;22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en-US" sz="1600">
                <a:latin typeface="Arial"/>
                <a:ea typeface="Arial"/>
                <a:cs typeface="Arial"/>
                <a:sym typeface="Arial"/>
              </a:rPr>
              <a:t>Implementing a Bottom Navigation Bar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Bottom Navigation Bar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Provides easy access to primary navigation options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Positioned at the bottom of the screen for easy accessibility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Offers a consistent way to navigate between main app sections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Scaffold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Integrates the bottom navigation bar into the app structure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Provides a layout for the app's content and navigation elements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476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-US" sz="1000">
                <a:latin typeface="Arial"/>
                <a:ea typeface="Arial"/>
                <a:cs typeface="Arial"/>
                <a:sym typeface="Arial"/>
              </a:rPr>
              <a:t>Defines the position and behavior of the bottom navigation bar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BottomNavigationBar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Defines the bottom navigation bar UI and navigation items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Displays the navigation items and their corresponding icons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Handles navigation item selection events</a:t>
            </a:r>
            <a:endParaRPr sz="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300">
                <a:latin typeface="Arial"/>
                <a:ea typeface="Arial"/>
                <a:cs typeface="Arial"/>
                <a:sym typeface="Arial"/>
              </a:rPr>
              <a:t>BottomNavigationBar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540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Creates individual navigation items with icons and labels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540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Defines the appearance and behavior of each navigation item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540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Provides a consistent style for navigation options</a:t>
            </a:r>
            <a:endParaRPr sz="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Nested Navigation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Handling navigation within routes for complex UI hierarchies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Creating nested navigation structures for hierarchical app layouts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603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Managing navigation within specific screens or modules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ctrTitle"/>
          </p:nvPr>
        </p:nvSpPr>
        <p:spPr>
          <a:xfrm>
            <a:off x="3359149" y="389840"/>
            <a:ext cx="8281987" cy="29546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venir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3359149" y="3536951"/>
            <a:ext cx="8281989" cy="255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0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10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" name="Google Shape;22;p10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" name="Google Shape;23;p10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4" name="Google Shape;24;p10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25" name="Google Shape;25;p10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" name="Google Shape;26;p10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7" name="Google Shape;27;p10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8" name="Google Shape;28;p10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550862" y="503906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 rot="5400000">
            <a:off x="4107182" y="-1442457"/>
            <a:ext cx="3978963" cy="110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11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31" name="Google Shape;31;p11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2" name="Google Shape;32;p11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3" name="Google Shape;33;p11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4" name="Google Shape;34;p11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35" name="Google Shape;35;p11"/>
          <p:cNvSpPr txBox="1"/>
          <p:nvPr>
            <p:ph type="title"/>
          </p:nvPr>
        </p:nvSpPr>
        <p:spPr>
          <a:xfrm>
            <a:off x="550862" y="549275"/>
            <a:ext cx="11091600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550863" y="2113199"/>
            <a:ext cx="11090274" cy="3979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12"/>
          <p:cNvGrpSpPr/>
          <p:nvPr/>
        </p:nvGrpSpPr>
        <p:grpSpPr>
          <a:xfrm>
            <a:off x="242406" y="748159"/>
            <a:ext cx="897877" cy="934082"/>
            <a:chOff x="5129684" y="1232940"/>
            <a:chExt cx="897877" cy="934082"/>
          </a:xfrm>
        </p:grpSpPr>
        <p:sp>
          <p:nvSpPr>
            <p:cNvPr id="42" name="Google Shape;42;p12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43" name="Google Shape;43;p12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44" name="Google Shape;44;p12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45" name="Google Shape;45;p12"/>
          <p:cNvSpPr txBox="1"/>
          <p:nvPr>
            <p:ph type="title"/>
          </p:nvPr>
        </p:nvSpPr>
        <p:spPr>
          <a:xfrm>
            <a:off x="563563" y="474345"/>
            <a:ext cx="11077574" cy="29546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venir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566271" y="3629772"/>
            <a:ext cx="11074866" cy="26789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2"/>
          <p:cNvSpPr/>
          <p:nvPr/>
        </p:nvSpPr>
        <p:spPr>
          <a:xfrm rot="-2700000">
            <a:off x="11209132" y="4448189"/>
            <a:ext cx="999200" cy="1262947"/>
          </a:xfrm>
          <a:custGeom>
            <a:rect b="b" l="l" r="r" t="t"/>
            <a:pathLst>
              <a:path extrusionOk="0" h="1262947" w="999200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10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" name="Google Shape;51;p12"/>
          <p:cNvSpPr/>
          <p:nvPr/>
        </p:nvSpPr>
        <p:spPr>
          <a:xfrm rot="2700000">
            <a:off x="11686937" y="4853516"/>
            <a:ext cx="540000" cy="978284"/>
          </a:xfrm>
          <a:custGeom>
            <a:rect b="b" l="l" r="r" t="t"/>
            <a:pathLst>
              <a:path extrusionOk="0" h="978284" w="540000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rgbClr val="2B274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54" name="Google Shape;54;p13"/>
          <p:cNvGrpSpPr/>
          <p:nvPr/>
        </p:nvGrpSpPr>
        <p:grpSpPr>
          <a:xfrm>
            <a:off x="233344" y="5384019"/>
            <a:ext cx="828357" cy="828357"/>
            <a:chOff x="2895711" y="1234487"/>
            <a:chExt cx="828357" cy="828357"/>
          </a:xfrm>
        </p:grpSpPr>
        <p:sp>
          <p:nvSpPr>
            <p:cNvPr id="55" name="Google Shape;55;p13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56" name="Google Shape;56;p13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57" name="Google Shape;57;p13"/>
          <p:cNvSpPr txBox="1"/>
          <p:nvPr>
            <p:ph type="title"/>
          </p:nvPr>
        </p:nvSpPr>
        <p:spPr>
          <a:xfrm>
            <a:off x="550863" y="54927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550862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6205538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550864" y="1881275"/>
            <a:ext cx="5437186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550863" y="2577270"/>
            <a:ext cx="5429114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3" type="body"/>
          </p:nvPr>
        </p:nvSpPr>
        <p:spPr>
          <a:xfrm>
            <a:off x="6212024" y="1881275"/>
            <a:ext cx="5436392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4" type="body"/>
          </p:nvPr>
        </p:nvSpPr>
        <p:spPr>
          <a:xfrm>
            <a:off x="6212023" y="2577270"/>
            <a:ext cx="5436391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359149" y="550799"/>
            <a:ext cx="8283313" cy="5542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15"/>
          <p:cNvSpPr/>
          <p:nvPr/>
        </p:nvSpPr>
        <p:spPr>
          <a:xfrm flipH="1" rot="8100000">
            <a:off x="-410727" y="3958416"/>
            <a:ext cx="3536330" cy="1853969"/>
          </a:xfrm>
          <a:custGeom>
            <a:rect b="b" l="l" r="r" t="t"/>
            <a:pathLst>
              <a:path extrusionOk="0" h="1853969" w="3536330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>
            <a:gsLst>
              <a:gs pos="0">
                <a:srgbClr val="2B274A"/>
              </a:gs>
              <a:gs pos="31000">
                <a:srgbClr val="2B274A"/>
              </a:gs>
              <a:gs pos="97000">
                <a:schemeClr val="dk2"/>
              </a:gs>
              <a:gs pos="100000">
                <a:schemeClr val="dk2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0" name="Google Shape;80;p15"/>
          <p:cNvSpPr/>
          <p:nvPr/>
        </p:nvSpPr>
        <p:spPr>
          <a:xfrm flipH="1" rot="8100000">
            <a:off x="-481151" y="3649708"/>
            <a:ext cx="3478701" cy="2164843"/>
          </a:xfrm>
          <a:custGeom>
            <a:rect b="b" l="l" r="r" t="t"/>
            <a:pathLst>
              <a:path extrusionOk="0" h="2164843" w="3478701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rgbClr val="746EB3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" name="Google Shape;81;p15"/>
          <p:cNvSpPr/>
          <p:nvPr/>
        </p:nvSpPr>
        <p:spPr>
          <a:xfrm flipH="1" rot="2700000">
            <a:off x="1512277" y="2840042"/>
            <a:ext cx="214196" cy="933178"/>
          </a:xfrm>
          <a:prstGeom prst="ellipse">
            <a:avLst/>
          </a:prstGeom>
          <a:solidFill>
            <a:srgbClr val="2B274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83" name="Google Shape;83;p15"/>
          <p:cNvGrpSpPr/>
          <p:nvPr/>
        </p:nvGrpSpPr>
        <p:grpSpPr>
          <a:xfrm>
            <a:off x="509106" y="1383159"/>
            <a:ext cx="897877" cy="934082"/>
            <a:chOff x="5129684" y="1232940"/>
            <a:chExt cx="897877" cy="934082"/>
          </a:xfrm>
        </p:grpSpPr>
        <p:sp>
          <p:nvSpPr>
            <p:cNvPr id="84" name="Google Shape;84;p15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7"/>
          <p:cNvGrpSpPr/>
          <p:nvPr/>
        </p:nvGrpSpPr>
        <p:grpSpPr>
          <a:xfrm>
            <a:off x="4752748" y="4823504"/>
            <a:ext cx="1656714" cy="1656714"/>
            <a:chOff x="2481534" y="2139594"/>
            <a:chExt cx="1656714" cy="1656714"/>
          </a:xfrm>
        </p:grpSpPr>
        <p:sp>
          <p:nvSpPr>
            <p:cNvPr id="93" name="Google Shape;93;p17"/>
            <p:cNvSpPr/>
            <p:nvPr/>
          </p:nvSpPr>
          <p:spPr>
            <a:xfrm rot="2700000">
              <a:off x="2769891" y="2336477"/>
              <a:ext cx="1080000" cy="1262947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95" name="Google Shape;95;p17"/>
          <p:cNvSpPr txBox="1"/>
          <p:nvPr>
            <p:ph type="title"/>
          </p:nvPr>
        </p:nvSpPr>
        <p:spPr>
          <a:xfrm>
            <a:off x="550863" y="549275"/>
            <a:ext cx="11090275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295775" y="1750060"/>
            <a:ext cx="7345362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97" name="Google Shape;97;p17"/>
          <p:cNvSpPr txBox="1"/>
          <p:nvPr>
            <p:ph idx="2" type="body"/>
          </p:nvPr>
        </p:nvSpPr>
        <p:spPr>
          <a:xfrm>
            <a:off x="550863" y="1750060"/>
            <a:ext cx="3565525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8" name="Google Shape;98;p17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220889" y="4984670"/>
            <a:ext cx="897877" cy="934082"/>
            <a:chOff x="5129684" y="1232940"/>
            <a:chExt cx="897877" cy="934082"/>
          </a:xfrm>
        </p:grpSpPr>
        <p:sp>
          <p:nvSpPr>
            <p:cNvPr id="103" name="Google Shape;103;p18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06" name="Google Shape;106;p18"/>
          <p:cNvSpPr txBox="1"/>
          <p:nvPr>
            <p:ph type="title"/>
          </p:nvPr>
        </p:nvSpPr>
        <p:spPr>
          <a:xfrm>
            <a:off x="550863" y="575409"/>
            <a:ext cx="4500562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8"/>
          <p:cNvSpPr/>
          <p:nvPr>
            <p:ph idx="2" type="pic"/>
          </p:nvPr>
        </p:nvSpPr>
        <p:spPr>
          <a:xfrm>
            <a:off x="5267324" y="575409"/>
            <a:ext cx="6373813" cy="5733316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550863" y="1776195"/>
            <a:ext cx="4500562" cy="453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9" name="Google Shape;109;p18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  <a:defRPr b="0" i="0" sz="4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0200" lvl="1" marL="9144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0200" lvl="4" marL="22860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9" name="Google Shape;129;p1"/>
          <p:cNvSpPr txBox="1"/>
          <p:nvPr>
            <p:ph type="ctrTitle"/>
          </p:nvPr>
        </p:nvSpPr>
        <p:spPr>
          <a:xfrm>
            <a:off x="6045174" y="292802"/>
            <a:ext cx="5437187" cy="37873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ill Sans"/>
              <a:buNone/>
            </a:pPr>
            <a:r>
              <a:rPr lang="en-US" sz="4000">
                <a:latin typeface="Gill Sans"/>
                <a:ea typeface="Gill Sans"/>
                <a:cs typeface="Gill Sans"/>
                <a:sym typeface="Gill Sans"/>
              </a:rPr>
              <a:t>Navigating Through Flutter</a:t>
            </a:r>
            <a:endParaRPr sz="4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venir"/>
              <a:buNone/>
            </a:pPr>
            <a:r>
              <a:t/>
            </a:r>
            <a:endParaRPr/>
          </a:p>
        </p:txBody>
      </p:sp>
      <p:sp>
        <p:nvSpPr>
          <p:cNvPr id="130" name="Google Shape;130;p1"/>
          <p:cNvSpPr txBox="1"/>
          <p:nvPr>
            <p:ph idx="1" type="subTitle"/>
          </p:nvPr>
        </p:nvSpPr>
        <p:spPr>
          <a:xfrm>
            <a:off x="6203949" y="3305603"/>
            <a:ext cx="5437189" cy="8153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Comprehensive Guide to Navigation and Routing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1"/>
          <p:cNvSpPr/>
          <p:nvPr/>
        </p:nvSpPr>
        <p:spPr>
          <a:xfrm>
            <a:off x="2099763" y="1"/>
            <a:ext cx="1080000" cy="851695"/>
          </a:xfrm>
          <a:custGeom>
            <a:rect b="b" l="l" r="r" t="t"/>
            <a:pathLst>
              <a:path extrusionOk="0" h="851695" w="1080000">
                <a:moveTo>
                  <a:pt x="100289" y="0"/>
                </a:moveTo>
                <a:lnTo>
                  <a:pt x="979711" y="0"/>
                </a:lnTo>
                <a:lnTo>
                  <a:pt x="987777" y="9776"/>
                </a:lnTo>
                <a:cubicBezTo>
                  <a:pt x="1046002" y="95960"/>
                  <a:pt x="1080000" y="199857"/>
                  <a:pt x="1080000" y="311695"/>
                </a:cubicBezTo>
                <a:cubicBezTo>
                  <a:pt x="1080000" y="609929"/>
                  <a:pt x="838234" y="851695"/>
                  <a:pt x="540000" y="851695"/>
                </a:cubicBezTo>
                <a:cubicBezTo>
                  <a:pt x="241766" y="851695"/>
                  <a:pt x="0" y="609929"/>
                  <a:pt x="0" y="311695"/>
                </a:cubicBezTo>
                <a:cubicBezTo>
                  <a:pt x="0" y="199857"/>
                  <a:pt x="33998" y="95960"/>
                  <a:pt x="92224" y="9776"/>
                </a:cubicBezTo>
                <a:close/>
              </a:path>
            </a:pathLst>
          </a:cu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1"/>
          <p:cNvSpPr/>
          <p:nvPr/>
        </p:nvSpPr>
        <p:spPr>
          <a:xfrm rot="-8100000">
            <a:off x="-883665" y="3459490"/>
            <a:ext cx="3707936" cy="1853969"/>
          </a:xfrm>
          <a:custGeom>
            <a:rect b="b" l="l" r="r" t="t"/>
            <a:pathLst>
              <a:path extrusionOk="0" h="1853969" w="3707936">
                <a:moveTo>
                  <a:pt x="3707936" y="1853969"/>
                </a:moveTo>
                <a:lnTo>
                  <a:pt x="2780951" y="1853969"/>
                </a:lnTo>
                <a:cubicBezTo>
                  <a:pt x="2780951" y="1342010"/>
                  <a:pt x="2365927" y="926985"/>
                  <a:pt x="1853968" y="926985"/>
                </a:cubicBezTo>
                <a:cubicBezTo>
                  <a:pt x="1342009" y="926985"/>
                  <a:pt x="926985" y="1342010"/>
                  <a:pt x="926985" y="1853969"/>
                </a:cubicBezTo>
                <a:lnTo>
                  <a:pt x="0" y="1853969"/>
                </a:lnTo>
                <a:cubicBezTo>
                  <a:pt x="0" y="830051"/>
                  <a:pt x="830050" y="0"/>
                  <a:pt x="1853968" y="0"/>
                </a:cubicBezTo>
                <a:cubicBezTo>
                  <a:pt x="1981958" y="0"/>
                  <a:pt x="2106918" y="12969"/>
                  <a:pt x="2227607" y="37666"/>
                </a:cubicBezTo>
                <a:lnTo>
                  <a:pt x="2374682" y="75483"/>
                </a:lnTo>
                <a:lnTo>
                  <a:pt x="3632453" y="1333254"/>
                </a:lnTo>
                <a:lnTo>
                  <a:pt x="3670270" y="1480330"/>
                </a:lnTo>
                <a:cubicBezTo>
                  <a:pt x="3694966" y="1601019"/>
                  <a:pt x="3707936" y="1725979"/>
                  <a:pt x="3707936" y="1853969"/>
                </a:cubicBezTo>
                <a:close/>
              </a:path>
            </a:pathLst>
          </a:custGeom>
          <a:gradFill>
            <a:gsLst>
              <a:gs pos="0">
                <a:srgbClr val="2B274A"/>
              </a:gs>
              <a:gs pos="4000">
                <a:srgbClr val="2B274A"/>
              </a:gs>
              <a:gs pos="97000">
                <a:schemeClr val="dk2"/>
              </a:gs>
              <a:gs pos="100000">
                <a:schemeClr val="dk2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1"/>
          <p:cNvSpPr/>
          <p:nvPr/>
        </p:nvSpPr>
        <p:spPr>
          <a:xfrm rot="-8100000">
            <a:off x="-779088" y="3226929"/>
            <a:ext cx="3707936" cy="2149759"/>
          </a:xfrm>
          <a:custGeom>
            <a:rect b="b" l="l" r="r" t="t"/>
            <a:pathLst>
              <a:path extrusionOk="0" h="2149759" w="3707936">
                <a:moveTo>
                  <a:pt x="3707936" y="2149759"/>
                </a:moveTo>
                <a:lnTo>
                  <a:pt x="2780951" y="2149759"/>
                </a:lnTo>
                <a:cubicBezTo>
                  <a:pt x="2780951" y="1556120"/>
                  <a:pt x="2365927" y="1074880"/>
                  <a:pt x="1853968" y="1074880"/>
                </a:cubicBezTo>
                <a:cubicBezTo>
                  <a:pt x="1342009" y="1074880"/>
                  <a:pt x="926985" y="1556120"/>
                  <a:pt x="926985" y="2149759"/>
                </a:cubicBezTo>
                <a:lnTo>
                  <a:pt x="0" y="2149759"/>
                </a:lnTo>
                <a:cubicBezTo>
                  <a:pt x="0" y="962480"/>
                  <a:pt x="830050" y="0"/>
                  <a:pt x="1853968" y="0"/>
                </a:cubicBezTo>
                <a:cubicBezTo>
                  <a:pt x="1981958" y="0"/>
                  <a:pt x="2106918" y="15039"/>
                  <a:pt x="2227607" y="43676"/>
                </a:cubicBezTo>
                <a:lnTo>
                  <a:pt x="2391840" y="92641"/>
                </a:lnTo>
                <a:lnTo>
                  <a:pt x="3526755" y="1227557"/>
                </a:lnTo>
                <a:lnTo>
                  <a:pt x="3562242" y="1312976"/>
                </a:lnTo>
                <a:cubicBezTo>
                  <a:pt x="3656058" y="1570170"/>
                  <a:pt x="3707936" y="1852939"/>
                  <a:pt x="3707936" y="2149759"/>
                </a:cubicBezTo>
                <a:close/>
              </a:path>
            </a:pathLst>
          </a:custGeom>
          <a:solidFill>
            <a:srgbClr val="746EB3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1"/>
          <p:cNvSpPr/>
          <p:nvPr/>
        </p:nvSpPr>
        <p:spPr>
          <a:xfrm rot="-2700000">
            <a:off x="540596" y="2280445"/>
            <a:ext cx="214196" cy="933178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1"/>
          <p:cNvSpPr/>
          <p:nvPr/>
        </p:nvSpPr>
        <p:spPr>
          <a:xfrm rot="8100000">
            <a:off x="3905314" y="3027455"/>
            <a:ext cx="540001" cy="631474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21F3B"/>
              </a:gs>
              <a:gs pos="30000">
                <a:srgbClr val="221F3B"/>
              </a:gs>
              <a:gs pos="40000">
                <a:srgbClr val="322F58"/>
              </a:gs>
              <a:gs pos="60000">
                <a:srgbClr val="221F3B"/>
              </a:gs>
              <a:gs pos="100000">
                <a:srgbClr val="221F3B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6" name="Google Shape;136;p1"/>
          <p:cNvSpPr/>
          <p:nvPr/>
        </p:nvSpPr>
        <p:spPr>
          <a:xfrm rot="-8100000">
            <a:off x="3912514" y="2945391"/>
            <a:ext cx="270000" cy="540001"/>
          </a:xfrm>
          <a:prstGeom prst="ellipse">
            <a:avLst/>
          </a:prstGeom>
          <a:gradFill>
            <a:gsLst>
              <a:gs pos="0">
                <a:srgbClr val="2B274A"/>
              </a:gs>
              <a:gs pos="97000">
                <a:schemeClr val="dk2"/>
              </a:gs>
              <a:gs pos="100000">
                <a:schemeClr val="dk2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7" name="Google Shape;137;p1"/>
          <p:cNvSpPr/>
          <p:nvPr/>
        </p:nvSpPr>
        <p:spPr>
          <a:xfrm rot="-2700000">
            <a:off x="2502647" y="4242496"/>
            <a:ext cx="214196" cy="933178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8" name="Google Shape;138;p1"/>
          <p:cNvSpPr txBox="1"/>
          <p:nvPr/>
        </p:nvSpPr>
        <p:spPr>
          <a:xfrm>
            <a:off x="4048260" y="5701048"/>
            <a:ext cx="57804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Mastering Smooth and Seamless User Journeys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standing next to a large screen with a sign up diagram&#10;&#10;Description automatically generated" id="139" name="Google Shape;13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807" y="1976717"/>
            <a:ext cx="3128682" cy="3128682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568"/>
              </a:srgbClr>
            </a:outerShdw>
          </a:effectLst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96575" y="142875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 txBox="1"/>
          <p:nvPr>
            <p:ph type="title"/>
          </p:nvPr>
        </p:nvSpPr>
        <p:spPr>
          <a:xfrm>
            <a:off x="1231583" y="1005717"/>
            <a:ext cx="11146201" cy="2945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Gill Sans"/>
              <a:buNone/>
            </a:pPr>
            <a:r>
              <a:rPr b="1" lang="en-US" sz="3600">
                <a:latin typeface="Gill Sans"/>
                <a:ea typeface="Gill Sans"/>
                <a:cs typeface="Gill Sans"/>
                <a:sym typeface="Gill Sans"/>
              </a:rPr>
              <a:t>Introduction to Navigation in Flutter</a:t>
            </a:r>
            <a:endParaRPr b="1" sz="3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t/>
            </a:r>
            <a:endParaRPr sz="4400"/>
          </a:p>
        </p:txBody>
      </p:sp>
      <p:sp>
        <p:nvSpPr>
          <p:cNvPr id="147" name="Google Shape;147;p2"/>
          <p:cNvSpPr txBox="1"/>
          <p:nvPr>
            <p:ph idx="1" type="body"/>
          </p:nvPr>
        </p:nvSpPr>
        <p:spPr>
          <a:xfrm>
            <a:off x="550863" y="2678400"/>
            <a:ext cx="3565525" cy="3414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1270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 sz="1600"/>
          </a:p>
          <a:p>
            <a:pPr indent="-1270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 sz="1600"/>
          </a:p>
        </p:txBody>
      </p:sp>
      <p:grpSp>
        <p:nvGrpSpPr>
          <p:cNvPr id="148" name="Google Shape;148;p2"/>
          <p:cNvGrpSpPr/>
          <p:nvPr/>
        </p:nvGrpSpPr>
        <p:grpSpPr>
          <a:xfrm>
            <a:off x="10708081" y="4012605"/>
            <a:ext cx="897877" cy="934082"/>
            <a:chOff x="5129684" y="1232940"/>
            <a:chExt cx="897877" cy="934082"/>
          </a:xfrm>
        </p:grpSpPr>
        <p:sp>
          <p:nvSpPr>
            <p:cNvPr id="149" name="Google Shape;149;p2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52" name="Google Shape;152;p2"/>
          <p:cNvSpPr/>
          <p:nvPr/>
        </p:nvSpPr>
        <p:spPr>
          <a:xfrm>
            <a:off x="5668780" y="50590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3" name="Google Shape;153;p2"/>
          <p:cNvSpPr/>
          <p:nvPr/>
        </p:nvSpPr>
        <p:spPr>
          <a:xfrm>
            <a:off x="350183" y="3104029"/>
            <a:ext cx="3563469" cy="1602441"/>
          </a:xfrm>
          <a:prstGeom prst="roundRect">
            <a:avLst>
              <a:gd fmla="val 16667" name="adj"/>
            </a:avLst>
          </a:prstGeom>
          <a:solidFill>
            <a:srgbClr val="746EB3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560294" y="3224492"/>
            <a:ext cx="3202080" cy="1369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Types of Navigation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 Replacement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 and Remove Until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 Named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 NamedAndRemoveUntil</a:t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5" name="Google Shape;155;p2"/>
          <p:cNvSpPr/>
          <p:nvPr/>
        </p:nvSpPr>
        <p:spPr>
          <a:xfrm>
            <a:off x="291353" y="1207434"/>
            <a:ext cx="6163233" cy="1557617"/>
          </a:xfrm>
          <a:prstGeom prst="roundRect">
            <a:avLst>
              <a:gd fmla="val 16667" name="adj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414620" y="1277471"/>
            <a:ext cx="5929582" cy="1908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Art of App Navigation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Navigation is the backbone of a user-friendly mobile app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 guides users through the app's structure and functionality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Flutter provides a powerful navigation system for creating intuitive and seamless user journeys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7" name="Google Shape;157;p2"/>
          <p:cNvSpPr/>
          <p:nvPr/>
        </p:nvSpPr>
        <p:spPr>
          <a:xfrm>
            <a:off x="313764" y="5014632"/>
            <a:ext cx="6140822" cy="1389529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389404" y="5104280"/>
            <a:ext cx="5989543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Navigator Widget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core component for managing app navigation 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Handles the stack of screens and transitions between them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Provides methods for pushing, popping, and replacing screens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59" name="Google Shape;15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73881" y="2874807"/>
            <a:ext cx="1878840" cy="388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0880" y="2900321"/>
            <a:ext cx="1805482" cy="3835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"/>
          <p:cNvCxnSpPr/>
          <p:nvPr/>
        </p:nvCxnSpPr>
        <p:spPr>
          <a:xfrm>
            <a:off x="7809163" y="4798100"/>
            <a:ext cx="2181000" cy="39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163" name="Google Shape;163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61165" y="1079274"/>
            <a:ext cx="3683861" cy="165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9" name="Google Shape;169;p3"/>
          <p:cNvSpPr txBox="1"/>
          <p:nvPr>
            <p:ph type="title"/>
          </p:nvPr>
        </p:nvSpPr>
        <p:spPr>
          <a:xfrm>
            <a:off x="1042116" y="272004"/>
            <a:ext cx="11772669" cy="10399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b="1" lang="en-US" sz="3200">
                <a:latin typeface="Gill Sans"/>
                <a:ea typeface="Gill Sans"/>
                <a:cs typeface="Gill Sans"/>
                <a:sym typeface="Gill Sans"/>
              </a:rPr>
              <a:t>Implementing Navigation with Navigator</a:t>
            </a:r>
            <a:endParaRPr b="1" sz="3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</a:pPr>
            <a:r>
              <a:t/>
            </a:r>
            <a:endParaRPr/>
          </a:p>
        </p:txBody>
      </p:sp>
      <p:sp>
        <p:nvSpPr>
          <p:cNvPr id="170" name="Google Shape;170;p3"/>
          <p:cNvSpPr txBox="1"/>
          <p:nvPr>
            <p:ph idx="1" type="body"/>
          </p:nvPr>
        </p:nvSpPr>
        <p:spPr>
          <a:xfrm>
            <a:off x="213406" y="1066220"/>
            <a:ext cx="6482215" cy="5701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15875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71" name="Google Shape;171;p3"/>
          <p:cNvSpPr/>
          <p:nvPr/>
        </p:nvSpPr>
        <p:spPr>
          <a:xfrm>
            <a:off x="176492" y="1557616"/>
            <a:ext cx="7295029" cy="1243852"/>
          </a:xfrm>
          <a:prstGeom prst="roundRect">
            <a:avLst>
              <a:gd fmla="val 16667" name="adj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2" name="Google Shape;172;p3"/>
          <p:cNvSpPr txBox="1"/>
          <p:nvPr/>
        </p:nvSpPr>
        <p:spPr>
          <a:xfrm>
            <a:off x="179293" y="1672477"/>
            <a:ext cx="7468719" cy="1415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Creating Navigation Routes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 routes using Route configurations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Specify route names for easy identification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Associate widgets with each route to determine the corresponding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3" name="Google Shape;173;p3"/>
          <p:cNvSpPr/>
          <p:nvPr/>
        </p:nvSpPr>
        <p:spPr>
          <a:xfrm>
            <a:off x="563096" y="3118037"/>
            <a:ext cx="5457263" cy="1512794"/>
          </a:xfrm>
          <a:prstGeom prst="roundRect">
            <a:avLst>
              <a:gd fmla="val 16667" name="adj"/>
            </a:avLst>
          </a:prstGeom>
          <a:solidFill>
            <a:srgbClr val="746EB3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4" name="Google Shape;174;p3"/>
          <p:cNvSpPr txBox="1"/>
          <p:nvPr/>
        </p:nvSpPr>
        <p:spPr>
          <a:xfrm>
            <a:off x="700367" y="3230095"/>
            <a:ext cx="7101727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Navigator.push()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Pushes a new route onto the navigation stack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Transitions to the new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Adds the new screen to the navigation history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5" name="Google Shape;175;p3"/>
          <p:cNvSpPr/>
          <p:nvPr/>
        </p:nvSpPr>
        <p:spPr>
          <a:xfrm>
            <a:off x="201705" y="5011831"/>
            <a:ext cx="5883088" cy="1456764"/>
          </a:xfrm>
          <a:prstGeom prst="roundRect">
            <a:avLst>
              <a:gd fmla="val 16667" name="adj"/>
            </a:avLst>
          </a:prstGeom>
          <a:solidFill>
            <a:srgbClr val="3F3F3F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6" name="Google Shape;176;p3"/>
          <p:cNvSpPr txBox="1"/>
          <p:nvPr/>
        </p:nvSpPr>
        <p:spPr>
          <a:xfrm>
            <a:off x="341778" y="5109883"/>
            <a:ext cx="5518897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Navigator.pushReplacement()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Replaces the current route with a new route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Discards the current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Transitions to the new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7" name="Google Shape;177;p3"/>
          <p:cNvSpPr/>
          <p:nvPr/>
        </p:nvSpPr>
        <p:spPr>
          <a:xfrm>
            <a:off x="6286498" y="5283944"/>
            <a:ext cx="5703792" cy="1411941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8" name="Google Shape;178;p3"/>
          <p:cNvSpPr txBox="1"/>
          <p:nvPr/>
        </p:nvSpPr>
        <p:spPr>
          <a:xfrm>
            <a:off x="6397907" y="5382744"/>
            <a:ext cx="5614145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Navigator.pop()</a:t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Pops the current route from the navigation stack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Transitions back to the previous screen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Removes the current screen from the navigation history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79" name="Google Shape;17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6498" y="3158241"/>
            <a:ext cx="5628336" cy="1648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97907" y="3187049"/>
            <a:ext cx="5050318" cy="157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13174" y="3327103"/>
            <a:ext cx="5701660" cy="144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8" name="Google Shape;188;p4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90" name="Google Shape;190;p4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191" name="Google Shape;191;p4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2" name="Google Shape;192;p4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3" name="Google Shape;193;p4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4" name="Google Shape;194;p4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95" name="Google Shape;195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6" name="Google Shape;196;p4"/>
          <p:cNvSpPr txBox="1"/>
          <p:nvPr>
            <p:ph type="title"/>
          </p:nvPr>
        </p:nvSpPr>
        <p:spPr>
          <a:xfrm>
            <a:off x="606386" y="-145470"/>
            <a:ext cx="9515496" cy="18660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en-US" sz="3200">
                <a:latin typeface="Gill Sans"/>
                <a:ea typeface="Gill Sans"/>
                <a:cs typeface="Gill Sans"/>
                <a:sym typeface="Gill Sans"/>
              </a:rPr>
              <a:t>Utilizing Named Routes for Navigation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00"/>
              <a:buFont typeface="Avenir"/>
              <a:buNone/>
            </a:pPr>
            <a:r>
              <a:t/>
            </a:r>
            <a:endParaRPr sz="59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A person in a yellow shirt&#10;&#10;Description automatically generated" id="197" name="Google Shape;197;p4"/>
          <p:cNvPicPr preferRelativeResize="0"/>
          <p:nvPr/>
        </p:nvPicPr>
        <p:blipFill rotWithShape="1">
          <a:blip r:embed="rId3">
            <a:alphaModFix/>
          </a:blip>
          <a:srcRect b="-2" l="18666" r="9832" t="0"/>
          <a:stretch/>
        </p:blipFill>
        <p:spPr>
          <a:xfrm>
            <a:off x="7057389" y="700246"/>
            <a:ext cx="5132388" cy="5132388"/>
          </a:xfrm>
          <a:custGeom>
            <a:rect b="b" l="l" r="r" t="t"/>
            <a:pathLst>
              <a:path extrusionOk="0" h="5132388" w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98" name="Google Shape;198;p4"/>
          <p:cNvGrpSpPr/>
          <p:nvPr/>
        </p:nvGrpSpPr>
        <p:grpSpPr>
          <a:xfrm>
            <a:off x="10904572" y="450833"/>
            <a:ext cx="828358" cy="828358"/>
            <a:chOff x="10462536" y="1408249"/>
            <a:chExt cx="828358" cy="828358"/>
          </a:xfrm>
        </p:grpSpPr>
        <p:sp>
          <p:nvSpPr>
            <p:cNvPr id="199" name="Google Shape;199;p4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01" name="Google Shape;201;p4"/>
          <p:cNvSpPr/>
          <p:nvPr/>
        </p:nvSpPr>
        <p:spPr>
          <a:xfrm>
            <a:off x="10282954" y="5171203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2" name="Google Shape;202;p4"/>
          <p:cNvSpPr/>
          <p:nvPr/>
        </p:nvSpPr>
        <p:spPr>
          <a:xfrm>
            <a:off x="1688134" y="1035890"/>
            <a:ext cx="4640830" cy="2146478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B7B7D8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3" name="Google Shape;203;p4"/>
          <p:cNvSpPr txBox="1"/>
          <p:nvPr>
            <p:ph idx="1" type="body"/>
          </p:nvPr>
        </p:nvSpPr>
        <p:spPr>
          <a:xfrm>
            <a:off x="1897565" y="1278880"/>
            <a:ext cx="4557130" cy="1900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Benefits of Named Routes 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Improved code readability and maintainability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Simplifies navigation logic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Reduces the need for explicit route configurations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 sz="14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4" name="Google Shape;204;p4"/>
          <p:cNvSpPr/>
          <p:nvPr/>
        </p:nvSpPr>
        <p:spPr>
          <a:xfrm>
            <a:off x="175260" y="3406140"/>
            <a:ext cx="4277360" cy="219456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746EB3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5" name="Google Shape;205;p4"/>
          <p:cNvSpPr txBox="1"/>
          <p:nvPr/>
        </p:nvSpPr>
        <p:spPr>
          <a:xfrm>
            <a:off x="249886" y="3562555"/>
            <a:ext cx="4247488" cy="27084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Defining Named Routes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Create Route configurations with route names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Associate widget builders with route names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 route parameters for passing data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6" name="Google Shape;206;p4"/>
          <p:cNvSpPr/>
          <p:nvPr/>
        </p:nvSpPr>
        <p:spPr>
          <a:xfrm>
            <a:off x="4554220" y="4716780"/>
            <a:ext cx="4561840" cy="199136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4"/>
          <p:cNvSpPr txBox="1"/>
          <p:nvPr/>
        </p:nvSpPr>
        <p:spPr>
          <a:xfrm>
            <a:off x="4747260" y="4831080"/>
            <a:ext cx="4241799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Navigating to Named Routes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 Navigator.pushNamed() to navigate to a specific named route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 arguments to named routes using route parameters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Access arguments in the target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08" name="Google Shape;20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4" name="Google Shape;214;p5"/>
          <p:cNvSpPr txBox="1"/>
          <p:nvPr>
            <p:ph type="title"/>
          </p:nvPr>
        </p:nvSpPr>
        <p:spPr>
          <a:xfrm>
            <a:off x="981501" y="-534696"/>
            <a:ext cx="7525190" cy="19978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b="1" lang="en-US" sz="3200">
                <a:latin typeface="Gill Sans"/>
                <a:ea typeface="Gill Sans"/>
                <a:cs typeface="Gill Sans"/>
                <a:sym typeface="Gill Sans"/>
              </a:rPr>
              <a:t>Handling Navigation Arguments</a:t>
            </a:r>
            <a:endParaRPr b="1" sz="3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</a:pPr>
            <a:r>
              <a:t/>
            </a:r>
            <a:endParaRPr/>
          </a:p>
        </p:txBody>
      </p:sp>
      <p:pic>
        <p:nvPicPr>
          <p:cNvPr descr="A person looking at a tablet&#10;&#10;Description automatically generated" id="215" name="Google Shape;2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286" y="994143"/>
            <a:ext cx="6244080" cy="4172109"/>
          </a:xfrm>
          <a:custGeom>
            <a:rect b="b" l="l" r="r" t="t"/>
            <a:pathLst>
              <a:path extrusionOk="0" h="5759451" w="6973882">
                <a:moveTo>
                  <a:pt x="0" y="0"/>
                </a:moveTo>
                <a:lnTo>
                  <a:pt x="6973882" y="0"/>
                </a:lnTo>
                <a:lnTo>
                  <a:pt x="6973882" y="5759451"/>
                </a:lnTo>
                <a:lnTo>
                  <a:pt x="0" y="575945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6" name="Google Shape;216;p5"/>
          <p:cNvSpPr/>
          <p:nvPr/>
        </p:nvSpPr>
        <p:spPr>
          <a:xfrm>
            <a:off x="7805125" y="4432523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7" name="Google Shape;217;p5"/>
          <p:cNvSpPr txBox="1"/>
          <p:nvPr>
            <p:ph idx="1" type="body"/>
          </p:nvPr>
        </p:nvSpPr>
        <p:spPr>
          <a:xfrm rot="10800000">
            <a:off x="1026799" y="340261"/>
            <a:ext cx="71414" cy="66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25000" lnSpcReduction="20000"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>
                <a:solidFill>
                  <a:srgbClr val="FFFFFF"/>
                </a:solidFill>
              </a:rPr>
              <a:t>    </a:t>
            </a:r>
            <a:endParaRPr/>
          </a:p>
        </p:txBody>
      </p:sp>
      <p:sp>
        <p:nvSpPr>
          <p:cNvPr id="218" name="Google Shape;218;p5"/>
          <p:cNvSpPr/>
          <p:nvPr/>
        </p:nvSpPr>
        <p:spPr>
          <a:xfrm>
            <a:off x="214646" y="4526388"/>
            <a:ext cx="4679323" cy="1996225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9" name="Google Shape;219;p5"/>
          <p:cNvSpPr txBox="1"/>
          <p:nvPr/>
        </p:nvSpPr>
        <p:spPr>
          <a:xfrm>
            <a:off x="297823" y="4668592"/>
            <a:ext cx="4598831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Passing Data between Routes</a:t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Utilize arguments to share data between screens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 data from the current screen to the target screen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Allow different screens to exchange information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6761408" y="1113486"/>
            <a:ext cx="5119352" cy="2385274"/>
          </a:xfrm>
          <a:prstGeom prst="flowChartAlternateProcess">
            <a:avLst/>
          </a:prstGeom>
          <a:solidFill>
            <a:srgbClr val="595959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1" name="Google Shape;221;p5"/>
          <p:cNvSpPr txBox="1"/>
          <p:nvPr/>
        </p:nvSpPr>
        <p:spPr>
          <a:xfrm>
            <a:off x="6922394" y="1261055"/>
            <a:ext cx="4762500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Arguments in Navigator.push()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Specify arguments in the Navigator.push() method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 a Map or object to hold the data to be passed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 the argument Map or object as the second parameter to Navigator.push()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2" name="Google Shape;222;p5"/>
          <p:cNvSpPr/>
          <p:nvPr/>
        </p:nvSpPr>
        <p:spPr>
          <a:xfrm>
            <a:off x="5457423" y="4051479"/>
            <a:ext cx="6525293" cy="2253802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8D8D8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3" name="Google Shape;223;p5"/>
          <p:cNvSpPr txBox="1"/>
          <p:nvPr/>
        </p:nvSpPr>
        <p:spPr>
          <a:xfrm>
            <a:off x="5567429" y="4255394"/>
            <a:ext cx="6302596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Accessing Arguments in the Target Route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Retrieve arguments in the target route's widget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Access the arguments using the modalRoute.arguments property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 the data from the argument Map or object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24" name="Google Shape;22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6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6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32" name="Google Shape;232;p6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233" name="Google Shape;233;p6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37" name="Google Shape;237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8" name="Google Shape;238;p6"/>
          <p:cNvSpPr txBox="1"/>
          <p:nvPr>
            <p:ph type="title"/>
          </p:nvPr>
        </p:nvSpPr>
        <p:spPr>
          <a:xfrm>
            <a:off x="2064131" y="87782"/>
            <a:ext cx="8807158" cy="156955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Building a Tab Bar for Navigation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venir"/>
              <a:buNone/>
            </a:pPr>
            <a:r>
              <a:t/>
            </a:r>
            <a:endParaRPr sz="6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39" name="Google Shape;239;p6"/>
          <p:cNvGrpSpPr/>
          <p:nvPr/>
        </p:nvGrpSpPr>
        <p:grpSpPr>
          <a:xfrm>
            <a:off x="10904572" y="450833"/>
            <a:ext cx="828358" cy="828358"/>
            <a:chOff x="10462536" y="1408249"/>
            <a:chExt cx="828358" cy="828358"/>
          </a:xfrm>
        </p:grpSpPr>
        <p:sp>
          <p:nvSpPr>
            <p:cNvPr id="240" name="Google Shape;240;p6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41" name="Google Shape;241;p6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42" name="Google Shape;242;p6"/>
          <p:cNvSpPr/>
          <p:nvPr/>
        </p:nvSpPr>
        <p:spPr>
          <a:xfrm>
            <a:off x="10282954" y="5171203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249530" y="727119"/>
            <a:ext cx="5653288" cy="139521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6D6D9D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Google Shape;244;p6"/>
          <p:cNvSpPr txBox="1"/>
          <p:nvPr/>
        </p:nvSpPr>
        <p:spPr>
          <a:xfrm>
            <a:off x="321971" y="858592"/>
            <a:ext cx="5825511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Tabbed Navigation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Organizes content into distinct tabs for easy switching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Provides a clear overview of the app's structure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Enhances user navigation and content management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6"/>
          <p:cNvSpPr/>
          <p:nvPr/>
        </p:nvSpPr>
        <p:spPr>
          <a:xfrm>
            <a:off x="246844" y="3716090"/>
            <a:ext cx="5655973" cy="1363013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595959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6" name="Google Shape;246;p6"/>
          <p:cNvSpPr txBox="1"/>
          <p:nvPr/>
        </p:nvSpPr>
        <p:spPr>
          <a:xfrm>
            <a:off x="440028" y="3885124"/>
            <a:ext cx="5588892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TabBar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Creates the tab bar UI and defines tab labels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Displays the tabs and their corresponding icons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Handles tab selection events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47" name="Google Shape;24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1101" y="711734"/>
            <a:ext cx="2863085" cy="600871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6"/>
          <p:cNvSpPr/>
          <p:nvPr/>
        </p:nvSpPr>
        <p:spPr>
          <a:xfrm>
            <a:off x="176242" y="5221306"/>
            <a:ext cx="5726575" cy="1309353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262626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6"/>
          <p:cNvSpPr txBox="1"/>
          <p:nvPr/>
        </p:nvSpPr>
        <p:spPr>
          <a:xfrm>
            <a:off x="256736" y="5317899"/>
            <a:ext cx="5981119" cy="1415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TabBarView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Displays the corresponding content for each selected tab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Switches between content widgets based on tab selection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Manages the visibility of content widgets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244665" y="2246906"/>
            <a:ext cx="5658152" cy="1309352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6"/>
          <p:cNvSpPr txBox="1"/>
          <p:nvPr/>
        </p:nvSpPr>
        <p:spPr>
          <a:xfrm>
            <a:off x="400283" y="2305934"/>
            <a:ext cx="4647967" cy="1415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DefaultTabController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Manages the tab bar state and tab selection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Keeps track of the current selected tab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Updates the UI based on tab selection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3" name="Google Shape;25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25220" y="917520"/>
            <a:ext cx="3010320" cy="2381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019477" y="3609147"/>
            <a:ext cx="3016063" cy="2152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7"/>
          <p:cNvSpPr txBox="1"/>
          <p:nvPr>
            <p:ph type="title"/>
          </p:nvPr>
        </p:nvSpPr>
        <p:spPr>
          <a:xfrm>
            <a:off x="427599" y="403599"/>
            <a:ext cx="10098553" cy="86606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Implementing a Bottom Navigation Bar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venir"/>
              <a:buNone/>
            </a:pPr>
            <a:r>
              <a:t/>
            </a:r>
            <a:endParaRPr sz="4100"/>
          </a:p>
        </p:txBody>
      </p:sp>
      <p:sp>
        <p:nvSpPr>
          <p:cNvPr id="261" name="Google Shape;261;p7"/>
          <p:cNvSpPr txBox="1"/>
          <p:nvPr>
            <p:ph idx="1" type="body"/>
          </p:nvPr>
        </p:nvSpPr>
        <p:spPr>
          <a:xfrm>
            <a:off x="550863" y="403606"/>
            <a:ext cx="192556" cy="108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40000" lnSpcReduction="20000"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1600">
                <a:solidFill>
                  <a:srgbClr val="FFFFFF"/>
                </a:solidFill>
              </a:rPr>
              <a:t>.</a:t>
            </a:r>
            <a:endParaRPr/>
          </a:p>
        </p:txBody>
      </p:sp>
      <p:grpSp>
        <p:nvGrpSpPr>
          <p:cNvPr id="262" name="Google Shape;262;p7"/>
          <p:cNvGrpSpPr/>
          <p:nvPr/>
        </p:nvGrpSpPr>
        <p:grpSpPr>
          <a:xfrm>
            <a:off x="10708081" y="4012605"/>
            <a:ext cx="897877" cy="934082"/>
            <a:chOff x="5129684" y="1232940"/>
            <a:chExt cx="897877" cy="934082"/>
          </a:xfrm>
        </p:grpSpPr>
        <p:sp>
          <p:nvSpPr>
            <p:cNvPr id="263" name="Google Shape;263;p7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4" name="Google Shape;264;p7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5" name="Google Shape;265;p7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66" name="Google Shape;266;p7"/>
          <p:cNvSpPr/>
          <p:nvPr/>
        </p:nvSpPr>
        <p:spPr>
          <a:xfrm>
            <a:off x="5668780" y="50590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504265" y="907676"/>
            <a:ext cx="6320116" cy="1299882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746EB3"/>
          </a:solidFill>
          <a:ln cap="flat" cmpd="sng" w="12700">
            <a:solidFill>
              <a:srgbClr val="08503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8" name="Google Shape;268;p7"/>
          <p:cNvSpPr txBox="1"/>
          <p:nvPr/>
        </p:nvSpPr>
        <p:spPr>
          <a:xfrm>
            <a:off x="662604" y="1008456"/>
            <a:ext cx="6479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Bottom Navigation Bar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Provides easy access to primary navigation options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Positioned at the bottom of the screen for easy accessibility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Offers a consistent way to navigate between main app sections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484653" y="2335025"/>
            <a:ext cx="6395758" cy="1277471"/>
          </a:xfrm>
          <a:prstGeom prst="roundRect">
            <a:avLst>
              <a:gd fmla="val 16667" name="adj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0" name="Google Shape;270;p7"/>
          <p:cNvSpPr txBox="1"/>
          <p:nvPr/>
        </p:nvSpPr>
        <p:spPr>
          <a:xfrm>
            <a:off x="649939" y="2393856"/>
            <a:ext cx="6502212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Scaffold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Integrates the bottom navigation bar into the app structure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Provides a layout for the app's content and navigation elements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Defines the position and behavior of the bottom navigation bar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487788" y="3762743"/>
            <a:ext cx="6336594" cy="1266265"/>
          </a:xfrm>
          <a:prstGeom prst="roundRect">
            <a:avLst>
              <a:gd fmla="val 16667" name="adj"/>
            </a:avLst>
          </a:prstGeom>
          <a:solidFill>
            <a:srgbClr val="746EB3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2" name="Google Shape;272;p7"/>
          <p:cNvSpPr txBox="1"/>
          <p:nvPr/>
        </p:nvSpPr>
        <p:spPr>
          <a:xfrm>
            <a:off x="613853" y="3852392"/>
            <a:ext cx="6513419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BottomNavigationBar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Defines the bottom navigation bar UI and navigation items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Displays the navigation items and their corresponding icons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Handles navigation item selection events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3" name="Google Shape;273;p7"/>
          <p:cNvSpPr/>
          <p:nvPr/>
        </p:nvSpPr>
        <p:spPr>
          <a:xfrm>
            <a:off x="560295" y="5266764"/>
            <a:ext cx="6320116" cy="1299882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4" name="Google Shape;274;p7"/>
          <p:cNvSpPr txBox="1"/>
          <p:nvPr/>
        </p:nvSpPr>
        <p:spPr>
          <a:xfrm>
            <a:off x="762000" y="5370420"/>
            <a:ext cx="628089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BottomNavigationBar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Creates individual navigation items with icons and labels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Defines the appearance and behavior of each navigation item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Provides a consistent style for navigation options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5" name="Google Shape;27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6480" y="1692006"/>
            <a:ext cx="2171439" cy="453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57971" y="1782612"/>
            <a:ext cx="2985005" cy="4280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8"/>
          <p:cNvSpPr txBox="1"/>
          <p:nvPr>
            <p:ph type="title"/>
          </p:nvPr>
        </p:nvSpPr>
        <p:spPr>
          <a:xfrm>
            <a:off x="865188" y="176172"/>
            <a:ext cx="9493435" cy="152329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Advanced Navigation Techniques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None/>
            </a:pPr>
            <a:r>
              <a:t/>
            </a:r>
            <a:endParaRPr/>
          </a:p>
        </p:txBody>
      </p:sp>
      <p:sp>
        <p:nvSpPr>
          <p:cNvPr id="284" name="Google Shape;284;p8"/>
          <p:cNvSpPr txBox="1"/>
          <p:nvPr>
            <p:ph idx="1" type="body"/>
          </p:nvPr>
        </p:nvSpPr>
        <p:spPr>
          <a:xfrm>
            <a:off x="1155981" y="504459"/>
            <a:ext cx="203761" cy="638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25000" lnSpcReduction="20000"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1600">
                <a:solidFill>
                  <a:srgbClr val="FFFFFF"/>
                </a:solidFill>
              </a:rPr>
              <a:t> </a:t>
            </a:r>
            <a:endParaRPr/>
          </a:p>
        </p:txBody>
      </p:sp>
      <p:pic>
        <p:nvPicPr>
          <p:cNvPr descr="A group of people standing around a large device&#10;&#10;Description automatically generated" id="285" name="Google Shape;285;p8"/>
          <p:cNvPicPr preferRelativeResize="0"/>
          <p:nvPr/>
        </p:nvPicPr>
        <p:blipFill rotWithShape="1">
          <a:blip r:embed="rId3">
            <a:alphaModFix/>
          </a:blip>
          <a:srcRect b="-2" l="13489" r="19759" t="0"/>
          <a:stretch/>
        </p:blipFill>
        <p:spPr>
          <a:xfrm>
            <a:off x="276411" y="1714454"/>
            <a:ext cx="4874653" cy="4897064"/>
          </a:xfrm>
          <a:custGeom>
            <a:rect b="b" l="l" r="r" t="t"/>
            <a:pathLst>
              <a:path extrusionOk="0" h="5132388" w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286" name="Google Shape;286;p8"/>
          <p:cNvGrpSpPr/>
          <p:nvPr/>
        </p:nvGrpSpPr>
        <p:grpSpPr>
          <a:xfrm>
            <a:off x="10708081" y="4012605"/>
            <a:ext cx="897877" cy="934082"/>
            <a:chOff x="5129684" y="1232940"/>
            <a:chExt cx="897877" cy="934082"/>
          </a:xfrm>
        </p:grpSpPr>
        <p:sp>
          <p:nvSpPr>
            <p:cNvPr id="287" name="Google Shape;287;p8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90" name="Google Shape;290;p8"/>
          <p:cNvSpPr/>
          <p:nvPr/>
        </p:nvSpPr>
        <p:spPr>
          <a:xfrm>
            <a:off x="5668780" y="50590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1" name="Google Shape;291;p8"/>
          <p:cNvSpPr/>
          <p:nvPr/>
        </p:nvSpPr>
        <p:spPr>
          <a:xfrm>
            <a:off x="4614024" y="1117786"/>
            <a:ext cx="6656293" cy="1311089"/>
          </a:xfrm>
          <a:prstGeom prst="roundRect">
            <a:avLst>
              <a:gd fmla="val 16667" name="adj"/>
            </a:avLst>
          </a:prstGeom>
          <a:solidFill>
            <a:srgbClr val="453E75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2" name="Google Shape;292;p8"/>
          <p:cNvSpPr txBox="1"/>
          <p:nvPr/>
        </p:nvSpPr>
        <p:spPr>
          <a:xfrm>
            <a:off x="4684059" y="1224243"/>
            <a:ext cx="650501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Nested Navigation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Handling navigation within routes for complex UI hierarchies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Creating nested navigation structures for hierarchical app layouts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Managing navigation within specific screens or modules</a:t>
            </a:r>
            <a:endParaRPr b="0" i="0" sz="16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5350808" y="2759448"/>
            <a:ext cx="6734734" cy="1613647"/>
          </a:xfrm>
          <a:prstGeom prst="roundRect">
            <a:avLst>
              <a:gd fmla="val 16667" name="adj"/>
            </a:avLst>
          </a:prstGeom>
          <a:solidFill>
            <a:srgbClr val="746EB3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4" name="Google Shape;294;p8"/>
          <p:cNvSpPr txBox="1"/>
          <p:nvPr/>
        </p:nvSpPr>
        <p:spPr>
          <a:xfrm>
            <a:off x="5446058" y="2899522"/>
            <a:ext cx="6650689" cy="1897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RouterDelegate and RouteInformationParser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Implementing custom navigation logic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Defining custom navigation behavior beyond default navigation patterns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Handling complex navigation scenarios and deep linking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5" name="Google Shape;295;p8"/>
          <p:cNvSpPr/>
          <p:nvPr/>
        </p:nvSpPr>
        <p:spPr>
          <a:xfrm>
            <a:off x="7163360" y="4580405"/>
            <a:ext cx="4863352" cy="1311088"/>
          </a:xfrm>
          <a:prstGeom prst="roundRect">
            <a:avLst>
              <a:gd fmla="val 16667" name="adj"/>
            </a:avLst>
          </a:prstGeom>
          <a:solidFill>
            <a:srgbClr val="7F7F7F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6" name="Google Shape;296;p8"/>
          <p:cNvSpPr txBox="1"/>
          <p:nvPr/>
        </p:nvSpPr>
        <p:spPr>
          <a:xfrm>
            <a:off x="7376272" y="4734485"/>
            <a:ext cx="439830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Animation and Transitions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Enhancing navigation with smooth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97" name="Google Shape;29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85875" y="0"/>
            <a:ext cx="1506125" cy="11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3DFloatVTI">
  <a:themeElements>
    <a:clrScheme name="Float">
      <a:dk1>
        <a:srgbClr val="000000"/>
      </a:dk1>
      <a:lt1>
        <a:srgbClr val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2023-12-14T10:26:34Z</dcterms:created>
  <dc:creator>Hisham</dc:creator>
</cp:coreProperties>
</file>